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8"/>
  </p:notes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arlow" charset="1" panose="00000500000000000000"/>
      <p:regular r:id="rId16"/>
    </p:embeddedFont>
    <p:embeddedFont>
      <p:font typeface="Barlow Bold" charset="1" panose="00000800000000000000"/>
      <p:regular r:id="rId17"/>
    </p:embeddedFont>
    <p:embeddedFont>
      <p:font typeface="Barlow Italics" charset="1" panose="00000500000000000000"/>
      <p:regular r:id="rId18"/>
    </p:embeddedFont>
    <p:embeddedFont>
      <p:font typeface="Barlow Bold Italics" charset="1" panose="00000800000000000000"/>
      <p:regular r:id="rId19"/>
    </p:embeddedFont>
    <p:embeddedFont>
      <p:font typeface="Barlow Thin" charset="1" panose="00000300000000000000"/>
      <p:regular r:id="rId20"/>
    </p:embeddedFont>
    <p:embeddedFont>
      <p:font typeface="Barlow Thin Italics" charset="1" panose="00000300000000000000"/>
      <p:regular r:id="rId21"/>
    </p:embeddedFont>
    <p:embeddedFont>
      <p:font typeface="Barlow Extra-Light" charset="1" panose="00000300000000000000"/>
      <p:regular r:id="rId22"/>
    </p:embeddedFont>
    <p:embeddedFont>
      <p:font typeface="Barlow Extra-Light Italics" charset="1" panose="00000300000000000000"/>
      <p:regular r:id="rId23"/>
    </p:embeddedFont>
    <p:embeddedFont>
      <p:font typeface="Barlow Light" charset="1" panose="00000400000000000000"/>
      <p:regular r:id="rId24"/>
    </p:embeddedFont>
    <p:embeddedFont>
      <p:font typeface="Barlow Light Italics" charset="1" panose="00000400000000000000"/>
      <p:regular r:id="rId25"/>
    </p:embeddedFont>
    <p:embeddedFont>
      <p:font typeface="Barlow Medium" charset="1" panose="00000600000000000000"/>
      <p:regular r:id="rId26"/>
    </p:embeddedFont>
    <p:embeddedFont>
      <p:font typeface="Barlow Medium Italics" charset="1" panose="00000600000000000000"/>
      <p:regular r:id="rId27"/>
    </p:embeddedFont>
    <p:embeddedFont>
      <p:font typeface="Barlow Semi-Bold" charset="1" panose="00000700000000000000"/>
      <p:regular r:id="rId28"/>
    </p:embeddedFont>
    <p:embeddedFont>
      <p:font typeface="Barlow Semi-Bold Italics" charset="1" panose="00000700000000000000"/>
      <p:regular r:id="rId29"/>
    </p:embeddedFont>
    <p:embeddedFont>
      <p:font typeface="Barlow Ultra-Bold" charset="1" panose="00000900000000000000"/>
      <p:regular r:id="rId30"/>
    </p:embeddedFont>
    <p:embeddedFont>
      <p:font typeface="Barlow Ultra-Bold Italics" charset="1" panose="00000900000000000000"/>
      <p:regular r:id="rId31"/>
    </p:embeddedFont>
    <p:embeddedFont>
      <p:font typeface="Barlow Heavy" charset="1" panose="00000A00000000000000"/>
      <p:regular r:id="rId32"/>
    </p:embeddedFont>
    <p:embeddedFont>
      <p:font typeface="Barlow Heavy Italics" charset="1" panose="00000A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Italics" charset="1" panose="00000500000000000000"/>
      <p:regular r:id="rId36"/>
    </p:embeddedFont>
    <p:embeddedFont>
      <p:font typeface="Montserrat Bold Italics" charset="1" panose="00000800000000000000"/>
      <p:regular r:id="rId37"/>
    </p:embeddedFont>
    <p:embeddedFont>
      <p:font typeface="Montserrat Thin" charset="1" panose="00000300000000000000"/>
      <p:regular r:id="rId38"/>
    </p:embeddedFont>
    <p:embeddedFont>
      <p:font typeface="Montserrat Thin Italics" charset="1" panose="00000300000000000000"/>
      <p:regular r:id="rId39"/>
    </p:embeddedFont>
    <p:embeddedFont>
      <p:font typeface="Montserrat Extra-Light" charset="1" panose="00000300000000000000"/>
      <p:regular r:id="rId40"/>
    </p:embeddedFont>
    <p:embeddedFont>
      <p:font typeface="Montserrat Extra-Light Italics" charset="1" panose="00000300000000000000"/>
      <p:regular r:id="rId41"/>
    </p:embeddedFont>
    <p:embeddedFont>
      <p:font typeface="Montserrat Light" charset="1" panose="00000400000000000000"/>
      <p:regular r:id="rId42"/>
    </p:embeddedFont>
    <p:embeddedFont>
      <p:font typeface="Montserrat Light Italics" charset="1" panose="00000400000000000000"/>
      <p:regular r:id="rId43"/>
    </p:embeddedFont>
    <p:embeddedFont>
      <p:font typeface="Montserrat Medium" charset="1" panose="00000600000000000000"/>
      <p:regular r:id="rId44"/>
    </p:embeddedFont>
    <p:embeddedFont>
      <p:font typeface="Montserrat Medium Italics" charset="1" panose="00000600000000000000"/>
      <p:regular r:id="rId45"/>
    </p:embeddedFont>
    <p:embeddedFont>
      <p:font typeface="Montserrat Semi-Bold" charset="1" panose="00000700000000000000"/>
      <p:regular r:id="rId46"/>
    </p:embeddedFont>
    <p:embeddedFont>
      <p:font typeface="Montserrat Semi-Bold Italics" charset="1" panose="00000700000000000000"/>
      <p:regular r:id="rId47"/>
    </p:embeddedFont>
    <p:embeddedFont>
      <p:font typeface="Montserrat Ultra-Bold" charset="1" panose="00000900000000000000"/>
      <p:regular r:id="rId48"/>
    </p:embeddedFont>
    <p:embeddedFont>
      <p:font typeface="Montserrat Ultra-Bold Italics" charset="1" panose="00000900000000000000"/>
      <p:regular r:id="rId49"/>
    </p:embeddedFont>
    <p:embeddedFont>
      <p:font typeface="Montserrat Heavy" charset="1" panose="00000A00000000000000"/>
      <p:regular r:id="rId50"/>
    </p:embeddedFont>
    <p:embeddedFont>
      <p:font typeface="Montserrat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notesMasters/notesMaster1.xml" Type="http://schemas.openxmlformats.org/officeDocument/2006/relationships/notesMaster"/><Relationship Id="rId69" Target="theme/theme2.xml" Type="http://schemas.openxmlformats.org/officeDocument/2006/relationships/theme"/><Relationship Id="rId7" Target="fonts/font7.fntdata" Type="http://schemas.openxmlformats.org/officeDocument/2006/relationships/font"/><Relationship Id="rId70" Target="notesSlides/notesSlide1.xml" Type="http://schemas.openxmlformats.org/officeDocument/2006/relationships/notesSlide"/><Relationship Id="rId71" Target="notesSlides/notesSlide2.xml" Type="http://schemas.openxmlformats.org/officeDocument/2006/relationships/notesSlide"/><Relationship Id="rId72" Target="notesSlides/notesSlide3.xml" Type="http://schemas.openxmlformats.org/officeDocument/2006/relationships/notesSlide"/><Relationship Id="rId73" Target="notesSlides/notesSlide4.xml" Type="http://schemas.openxmlformats.org/officeDocument/2006/relationships/notesSlide"/><Relationship Id="rId74" Target="notesSlides/notesSlide5.xml" Type="http://schemas.openxmlformats.org/officeDocument/2006/relationships/notesSlide"/><Relationship Id="rId75" Target="notesSlides/notesSlide6.xml" Type="http://schemas.openxmlformats.org/officeDocument/2006/relationships/notesSlide"/><Relationship Id="rId76" Target="notesSlides/notesSlide7.xml" Type="http://schemas.openxmlformats.org/officeDocument/2006/relationships/notesSlide"/><Relationship Id="rId77" Target="notesSlides/notesSlide8.xml" Type="http://schemas.openxmlformats.org/officeDocument/2006/relationships/notesSlide"/><Relationship Id="rId78" Target="notesSlides/notesSlide9.xml" Type="http://schemas.openxmlformats.org/officeDocument/2006/relationships/notesSlide"/><Relationship Id="rId79" Target="notesSlides/notesSlide10.xml" Type="http://schemas.openxmlformats.org/officeDocument/2006/relationships/notesSlide"/><Relationship Id="rId8" Target="fonts/font8.fntdata" Type="http://schemas.openxmlformats.org/officeDocument/2006/relationships/font"/><Relationship Id="rId80" Target="notesSlides/notesSlide11.xml" Type="http://schemas.openxmlformats.org/officeDocument/2006/relationships/notesSlide"/><Relationship Id="rId81" Target="notesSlides/notesSlide12.xml" Type="http://schemas.openxmlformats.org/officeDocument/2006/relationships/notesSlide"/><Relationship Id="rId82" Target="notesSlides/notesSlide13.xml" Type="http://schemas.openxmlformats.org/officeDocument/2006/relationships/notesSlide"/><Relationship Id="rId83" Target="notesSlides/notesSlide14.xml" Type="http://schemas.openxmlformats.org/officeDocument/2006/relationships/notesSlide"/><Relationship Id="rId84" Target="notesSlides/notesSlide15.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7990939" y="2835652"/>
            <a:ext cx="9164121" cy="2029659"/>
          </a:xfrm>
          <a:prstGeom prst="rect">
            <a:avLst/>
          </a:prstGeom>
        </p:spPr>
        <p:txBody>
          <a:bodyPr anchor="t" rtlCol="false" tIns="0" lIns="0" bIns="0" rIns="0">
            <a:spAutoFit/>
          </a:bodyPr>
          <a:lstStyle/>
          <a:p>
            <a:pPr algn="l">
              <a:lnSpc>
                <a:spcPts val="8201"/>
              </a:lnSpc>
            </a:pPr>
            <a:r>
              <a:rPr lang="en-US" sz="6561">
                <a:solidFill>
                  <a:srgbClr val="60A9FF"/>
                </a:solidFill>
                <a:latin typeface="Barlow Bold"/>
              </a:rPr>
              <a:t>Personal Blog using IBM Static Web Apps</a:t>
            </a:r>
          </a:p>
        </p:txBody>
      </p:sp>
      <p:sp>
        <p:nvSpPr>
          <p:cNvPr name="TextBox 7" id="7"/>
          <p:cNvSpPr txBox="true"/>
          <p:nvPr/>
        </p:nvSpPr>
        <p:spPr>
          <a:xfrm rot="0">
            <a:off x="8095179" y="5479194"/>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Enhance user engagement and interaction with a personal blog using IBM Static Web Apps. Learn about the benefits and exciting features.</a:t>
            </a:r>
          </a:p>
        </p:txBody>
      </p:sp>
      <p:sp>
        <p:nvSpPr>
          <p:cNvPr name="Freeform 8" id="8"/>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9" id="9"/>
          <p:cNvSpPr txBox="true"/>
          <p:nvPr/>
        </p:nvSpPr>
        <p:spPr>
          <a:xfrm rot="0">
            <a:off x="12122515" y="8388351"/>
            <a:ext cx="5395893" cy="869949"/>
          </a:xfrm>
          <a:prstGeom prst="rect">
            <a:avLst/>
          </a:prstGeom>
        </p:spPr>
        <p:txBody>
          <a:bodyPr anchor="t" rtlCol="false" tIns="0" lIns="0" bIns="0" rIns="0">
            <a:spAutoFit/>
          </a:bodyPr>
          <a:lstStyle/>
          <a:p>
            <a:pPr algn="ctr">
              <a:lnSpc>
                <a:spcPts val="3500"/>
              </a:lnSpc>
            </a:pPr>
            <a:r>
              <a:rPr lang="en-US" sz="2500">
                <a:solidFill>
                  <a:srgbClr val="FFFFFF"/>
                </a:solidFill>
                <a:latin typeface="Canva Sans"/>
              </a:rPr>
              <a:t>Team code-215357</a:t>
            </a:r>
          </a:p>
          <a:p>
            <a:pPr algn="ctr">
              <a:lnSpc>
                <a:spcPts val="3500"/>
              </a:lnSpc>
            </a:pPr>
            <a:r>
              <a:rPr lang="en-US" sz="2500">
                <a:solidFill>
                  <a:srgbClr val="FFFFFF"/>
                </a:solidFill>
                <a:latin typeface="Canva Sans"/>
              </a:rPr>
              <a:t>College code-7327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7990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Benefits of Social Media Sharing for Blog Engagement</a:t>
            </a:r>
          </a:p>
        </p:txBody>
      </p:sp>
      <p:sp>
        <p:nvSpPr>
          <p:cNvPr name="TextBox 7" id="7"/>
          <p:cNvSpPr txBox="true"/>
          <p:nvPr/>
        </p:nvSpPr>
        <p:spPr>
          <a:xfrm rot="0">
            <a:off x="7990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Witness the transformative impact of social media sharing on your blog's engagement. Amplify your content's visibility, attract new readers, and cultivate a loyal and active audience.</a:t>
            </a:r>
          </a:p>
        </p:txBody>
      </p:sp>
      <p:sp>
        <p:nvSpPr>
          <p:cNvPr name="Freeform 8" id="8"/>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How to Integrate Social Media Sharing Buttons</a:t>
            </a:r>
          </a:p>
        </p:txBody>
      </p:sp>
      <p:sp>
        <p:nvSpPr>
          <p:cNvPr name="TextBox 7" id="7"/>
          <p:cNvSpPr txBox="true"/>
          <p:nvPr/>
        </p:nvSpPr>
        <p:spPr>
          <a:xfrm rot="0">
            <a:off x="1132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Master the art of integrating social media buttons into your blog. Learn best practices, explore available tools and platforms, and strategically position the buttons for optimal impact.</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5144422"/>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How to Integrate Interactive Maps into the Blog</a:t>
            </a:r>
          </a:p>
        </p:txBody>
      </p:sp>
      <p:sp>
        <p:nvSpPr>
          <p:cNvPr name="TextBox 7" id="7"/>
          <p:cNvSpPr txBox="true"/>
          <p:nvPr/>
        </p:nvSpPr>
        <p:spPr>
          <a:xfrm rot="0">
            <a:off x="2291715" y="7258824"/>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Step into the world of interactive mapping and captivate your readers with stunning visual experiences. Discover easy-to-use tools, explore customization options, and effortlessly embed maps into your blog.</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
        <p:nvSpPr>
          <p:cNvPr name="Freeform 9" id="9"/>
          <p:cNvSpPr/>
          <p:nvPr/>
        </p:nvSpPr>
        <p:spPr>
          <a:xfrm flipH="false" flipV="false" rot="0">
            <a:off x="15302691" y="9486900"/>
            <a:ext cx="2871009" cy="685800"/>
          </a:xfrm>
          <a:custGeom>
            <a:avLst/>
            <a:gdLst/>
            <a:ahLst/>
            <a:cxnLst/>
            <a:rect r="r" b="b" t="t" l="l"/>
            <a:pathLst>
              <a:path h="685800" w="2871009">
                <a:moveTo>
                  <a:pt x="0" y="0"/>
                </a:moveTo>
                <a:lnTo>
                  <a:pt x="2871009" y="0"/>
                </a:lnTo>
                <a:lnTo>
                  <a:pt x="2871009" y="685800"/>
                </a:lnTo>
                <a:lnTo>
                  <a:pt x="0" y="685800"/>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1862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Adding Comment Sections to the Blog</a:t>
            </a:r>
          </a:p>
        </p:txBody>
      </p:sp>
      <p:sp>
        <p:nvSpPr>
          <p:cNvPr name="TextBox 7" id="7"/>
          <p:cNvSpPr txBox="true"/>
          <p:nvPr/>
        </p:nvSpPr>
        <p:spPr>
          <a:xfrm rot="0">
            <a:off x="1132939" y="5300692"/>
            <a:ext cx="9164121" cy="1761767"/>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Activate the power of user engagement on your blog by seamlessly adding comment sections. Uncover user-friendly plugins, explore moderation techniques, and ensure a safe and vibrant discussion environment.</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alpha val="80000"/>
              </a:srgbClr>
            </a:solidFill>
          </p:spPr>
        </p:sp>
      </p:grpSp>
      <p:sp>
        <p:nvSpPr>
          <p:cNvPr name="TextBox 9" id="9"/>
          <p:cNvSpPr txBox="true"/>
          <p:nvPr/>
        </p:nvSpPr>
        <p:spPr>
          <a:xfrm rot="0">
            <a:off x="2291715" y="2419988"/>
            <a:ext cx="8865870" cy="1736804"/>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Summary of the Presentation</a:t>
            </a:r>
          </a:p>
        </p:txBody>
      </p:sp>
      <p:sp>
        <p:nvSpPr>
          <p:cNvPr name="TextBox 10" id="10"/>
          <p:cNvSpPr txBox="true"/>
          <p:nvPr/>
        </p:nvSpPr>
        <p:spPr>
          <a:xfrm rot="0">
            <a:off x="2291715" y="5088910"/>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Recap the key insights discussed in this presentation, from the benefits of IBM Static Web Apps to integrating social media sharing buttons, incorporating interactive maps, and implementing comment sections. Embrace new possibilities for your personal blog!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5144422"/>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Encouragement to Explore and Implement New Features</a:t>
            </a:r>
          </a:p>
        </p:txBody>
      </p:sp>
      <p:sp>
        <p:nvSpPr>
          <p:cNvPr name="TextBox 7" id="7"/>
          <p:cNvSpPr txBox="true"/>
          <p:nvPr/>
        </p:nvSpPr>
        <p:spPr>
          <a:xfrm rot="0">
            <a:off x="2291715" y="7258824"/>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Inspire your audience to embrace the knowledge shared in this presentation and embark on an exciting journey to elevate their personal blogs. Unlock their creativity, experiment with new features, and stand out in the digital landscape using IBM Static Web Apps.</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3844" y="1028700"/>
            <a:ext cx="10699371" cy="8739371"/>
          </a:xfrm>
          <a:custGeom>
            <a:avLst/>
            <a:gdLst/>
            <a:ahLst/>
            <a:cxnLst/>
            <a:rect r="r" b="b" t="t" l="l"/>
            <a:pathLst>
              <a:path h="8739371" w="10699371">
                <a:moveTo>
                  <a:pt x="0" y="0"/>
                </a:moveTo>
                <a:lnTo>
                  <a:pt x="10699371" y="0"/>
                </a:lnTo>
                <a:lnTo>
                  <a:pt x="10699371" y="8739371"/>
                </a:lnTo>
                <a:lnTo>
                  <a:pt x="0" y="8739371"/>
                </a:lnTo>
                <a:lnTo>
                  <a:pt x="0" y="0"/>
                </a:lnTo>
                <a:close/>
              </a:path>
            </a:pathLst>
          </a:custGeom>
          <a:blipFill>
            <a:blip r:embed="rId2"/>
            <a:stretch>
              <a:fillRect l="0" t="-13021" r="0" b="-940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842474"/>
            <a:ext cx="8503920"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Purpose of the Presentation</a:t>
            </a:r>
          </a:p>
        </p:txBody>
      </p:sp>
      <p:sp>
        <p:nvSpPr>
          <p:cNvPr name="TextBox 7" id="7"/>
          <p:cNvSpPr txBox="true"/>
          <p:nvPr/>
        </p:nvSpPr>
        <p:spPr>
          <a:xfrm rot="0">
            <a:off x="1132939" y="6251437"/>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Discover how IBM Static Web Apps can revolutionize your personal blog, with new benefits such as improved performance, simplified deployment, and enhanced security measures.</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5800457"/>
            <a:ext cx="13133070"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Integration of Social Media Sharing Buttons</a:t>
            </a:r>
          </a:p>
        </p:txBody>
      </p:sp>
      <p:sp>
        <p:nvSpPr>
          <p:cNvPr name="TextBox 7" id="7"/>
          <p:cNvSpPr txBox="true"/>
          <p:nvPr/>
        </p:nvSpPr>
        <p:spPr>
          <a:xfrm rot="0">
            <a:off x="2291715" y="7957574"/>
            <a:ext cx="13704570" cy="873264"/>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Integrate social media sharing buttons to amplify the reach of your blog. Explore the importance of social media sharing, learn how to add buttons, and discover the benefits for blog engagement.</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7990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Incorporation of Interactive Maps</a:t>
            </a:r>
          </a:p>
        </p:txBody>
      </p:sp>
      <p:sp>
        <p:nvSpPr>
          <p:cNvPr name="TextBox 7" id="7"/>
          <p:cNvSpPr txBox="true"/>
          <p:nvPr/>
        </p:nvSpPr>
        <p:spPr>
          <a:xfrm rot="0">
            <a:off x="7990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Elevate your blog's user experience by incorporating interactive maps. Uncover the advantages of using maps, explore integration methods, and unleash the power of visual storytelling.</a:t>
            </a:r>
          </a:p>
        </p:txBody>
      </p:sp>
      <p:sp>
        <p:nvSpPr>
          <p:cNvPr name="Freeform 8" id="8"/>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4717137"/>
            <a:ext cx="11513820"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Implementation of Comment Sections</a:t>
            </a:r>
          </a:p>
        </p:txBody>
      </p:sp>
      <p:sp>
        <p:nvSpPr>
          <p:cNvPr name="TextBox 7" id="7"/>
          <p:cNvSpPr txBox="true"/>
          <p:nvPr/>
        </p:nvSpPr>
        <p:spPr>
          <a:xfrm rot="0">
            <a:off x="2627368" y="6741438"/>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Foster user interaction and engagement on your blog with comment sections. Understand why they matter, learn how to add them, and discover effective moderation and management strategies.</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alpha val="80000"/>
              </a:srgbClr>
            </a:solidFill>
          </p:spPr>
        </p:sp>
      </p:grpSp>
      <p:sp>
        <p:nvSpPr>
          <p:cNvPr name="TextBox 9" id="9"/>
          <p:cNvSpPr txBox="true"/>
          <p:nvPr/>
        </p:nvSpPr>
        <p:spPr>
          <a:xfrm rot="0">
            <a:off x="2291715" y="3408491"/>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Overview of Personal Blog with IBM Static Web Apps</a:t>
            </a:r>
          </a:p>
        </p:txBody>
      </p:sp>
      <p:sp>
        <p:nvSpPr>
          <p:cNvPr name="TextBox 10" id="10"/>
          <p:cNvSpPr txBox="true"/>
          <p:nvPr/>
        </p:nvSpPr>
        <p:spPr>
          <a:xfrm rot="0">
            <a:off x="2291715" y="5522892"/>
            <a:ext cx="13704570"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Dive into the world of personal blogging using IBM Static Web Apps. Embrace the improved performance, simplified deployment process, and enhanced security measures that empower your blog.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1132939" y="3408491"/>
            <a:ext cx="9164121"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Importance of Social Media Sharing</a:t>
            </a:r>
          </a:p>
        </p:txBody>
      </p:sp>
      <p:sp>
        <p:nvSpPr>
          <p:cNvPr name="TextBox 7" id="7"/>
          <p:cNvSpPr txBox="true"/>
          <p:nvPr/>
        </p:nvSpPr>
        <p:spPr>
          <a:xfrm rot="0">
            <a:off x="1132939" y="5522892"/>
            <a:ext cx="9164121" cy="1317516"/>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Unlock the potential of social media sharing and expand your blog's reach. Leverage the network effect, tap into viral growth, and enhance brand exposure by integrating social media buttons.</a:t>
            </a:r>
          </a:p>
        </p:txBody>
      </p:sp>
      <p:sp>
        <p:nvSpPr>
          <p:cNvPr name="Freeform 8" id="8"/>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TextBox 6" id="6"/>
          <p:cNvSpPr txBox="true"/>
          <p:nvPr/>
        </p:nvSpPr>
        <p:spPr>
          <a:xfrm rot="0">
            <a:off x="2291715" y="4328874"/>
            <a:ext cx="11428095" cy="814626"/>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Advantages of Using Interactive Maps</a:t>
            </a:r>
          </a:p>
        </p:txBody>
      </p:sp>
      <p:sp>
        <p:nvSpPr>
          <p:cNvPr name="TextBox 7" id="7"/>
          <p:cNvSpPr txBox="true"/>
          <p:nvPr/>
        </p:nvSpPr>
        <p:spPr>
          <a:xfrm rot="0">
            <a:off x="2291715" y="7046892"/>
            <a:ext cx="13704570" cy="873264"/>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Experience the captivating power of interactive maps on your blog. Engage readers with dynamic visual content, offer location-based insights, and create immersive storytelling experiences.</a:t>
            </a:r>
          </a:p>
        </p:txBody>
      </p:sp>
      <p:sp>
        <p:nvSpPr>
          <p:cNvPr name="Freeform 8" id="8"/>
          <p:cNvSpPr/>
          <p:nvPr/>
        </p:nvSpPr>
        <p:spPr>
          <a:xfrm flipH="false" flipV="false" rot="0">
            <a:off x="0" y="0"/>
            <a:ext cx="18288000" cy="3471862"/>
          </a:xfrm>
          <a:custGeom>
            <a:avLst/>
            <a:gdLst/>
            <a:ahLst/>
            <a:cxnLst/>
            <a:rect r="r" b="b" t="t" l="l"/>
            <a:pathLst>
              <a:path h="3471862" w="18288000">
                <a:moveTo>
                  <a:pt x="0" y="0"/>
                </a:moveTo>
                <a:lnTo>
                  <a:pt x="18288000" y="0"/>
                </a:lnTo>
                <a:lnTo>
                  <a:pt x="18288000" y="3471862"/>
                </a:lnTo>
                <a:lnTo>
                  <a:pt x="0" y="3471862"/>
                </a:lnTo>
                <a:lnTo>
                  <a:pt x="0" y="0"/>
                </a:lnTo>
                <a:close/>
              </a:path>
            </a:pathLst>
          </a:custGeom>
          <a:blipFill>
            <a:blip r:embed="rId3"/>
            <a:stretch>
              <a:fillRect l="0" t="-68" r="0" b="-6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82C32">
                <a:alpha val="80000"/>
              </a:srgbClr>
            </a:solidFill>
          </p:spPr>
        </p:sp>
      </p:grpSp>
      <p:sp>
        <p:nvSpPr>
          <p:cNvPr name="TextBox 9" id="9"/>
          <p:cNvSpPr txBox="true"/>
          <p:nvPr/>
        </p:nvSpPr>
        <p:spPr>
          <a:xfrm rot="0">
            <a:off x="2291715" y="3630542"/>
            <a:ext cx="13704570" cy="1682591"/>
          </a:xfrm>
          <a:prstGeom prst="rect">
            <a:avLst/>
          </a:prstGeom>
        </p:spPr>
        <p:txBody>
          <a:bodyPr anchor="t" rtlCol="false" tIns="0" lIns="0" bIns="0" rIns="0">
            <a:spAutoFit/>
          </a:bodyPr>
          <a:lstStyle/>
          <a:p>
            <a:pPr algn="l">
              <a:lnSpc>
                <a:spcPts val="6834"/>
              </a:lnSpc>
            </a:pPr>
            <a:r>
              <a:rPr lang="en-US" sz="5467">
                <a:solidFill>
                  <a:srgbClr val="60A9FF"/>
                </a:solidFill>
                <a:latin typeface="Barlow Bold"/>
              </a:rPr>
              <a:t>Importance of User Interaction and Engagement</a:t>
            </a:r>
          </a:p>
        </p:txBody>
      </p:sp>
      <p:sp>
        <p:nvSpPr>
          <p:cNvPr name="TextBox 10" id="10"/>
          <p:cNvSpPr txBox="true"/>
          <p:nvPr/>
        </p:nvSpPr>
        <p:spPr>
          <a:xfrm rot="0">
            <a:off x="2291715" y="5744944"/>
            <a:ext cx="13704570" cy="873264"/>
          </a:xfrm>
          <a:prstGeom prst="rect">
            <a:avLst/>
          </a:prstGeom>
        </p:spPr>
        <p:txBody>
          <a:bodyPr anchor="t" rtlCol="false" tIns="0" lIns="0" bIns="0" rIns="0">
            <a:spAutoFit/>
          </a:bodyPr>
          <a:lstStyle/>
          <a:p>
            <a:pPr algn="l">
              <a:lnSpc>
                <a:spcPts val="3498"/>
              </a:lnSpc>
            </a:pPr>
            <a:r>
              <a:rPr lang="en-US" sz="2187">
                <a:solidFill>
                  <a:srgbClr val="EEEFF5"/>
                </a:solidFill>
                <a:latin typeface="Montserrat"/>
              </a:rPr>
              <a:t>Cultivate a thriving community around your blog with comment sections. Foster valuable conversations, build connections, and create a sense of belonging among your readers.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DAFw-koa37s</dc:identifier>
  <dcterms:modified xsi:type="dcterms:W3CDTF">2011-08-01T06:04:30Z</dcterms:modified>
  <cp:revision>1</cp:revision>
  <dc:title>Untitled.pptx</dc:title>
</cp:coreProperties>
</file>